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70" r:id="rId2"/>
    <p:sldId id="271" r:id="rId3"/>
    <p:sldId id="257" r:id="rId4"/>
    <p:sldId id="268" r:id="rId5"/>
    <p:sldId id="256" r:id="rId6"/>
    <p:sldId id="258" r:id="rId7"/>
    <p:sldId id="259" r:id="rId8"/>
    <p:sldId id="263" r:id="rId9"/>
    <p:sldId id="260" r:id="rId10"/>
    <p:sldId id="265" r:id="rId11"/>
    <p:sldId id="272" r:id="rId12"/>
    <p:sldId id="273" r:id="rId13"/>
    <p:sldId id="274" r:id="rId14"/>
    <p:sldId id="261" r:id="rId15"/>
    <p:sldId id="262" r:id="rId16"/>
  </p:sldIdLst>
  <p:sldSz cx="9144000" cy="6858000" type="screen4x3"/>
  <p:notesSz cx="6985000" cy="9271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9" autoAdjust="0"/>
    <p:restoredTop sz="94660"/>
  </p:normalViewPr>
  <p:slideViewPr>
    <p:cSldViewPr>
      <p:cViewPr varScale="1">
        <p:scale>
          <a:sx n="103" d="100"/>
          <a:sy n="103" d="100"/>
        </p:scale>
        <p:origin x="7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940D4B12-384C-4CAA-B9E8-622441BE5DF2}" type="datetimeFigureOut">
              <a:rPr lang="en-US"/>
              <a:pPr/>
              <a:t>10/18/2016</a:t>
            </a:fld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48BF628D-ED64-41F1-9831-4A0E69DF4F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88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EC3E0-B24A-4C11-85A3-3F27BBAEAEF4}" type="datetimeFigureOut">
              <a:rPr lang="fr-FR"/>
              <a:pPr>
                <a:defRPr/>
              </a:pPr>
              <a:t>18/10/2016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E2692-9E8A-401C-84F9-72783E85156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4CDA9-C92A-43B3-B456-90E070DAAF8E}" type="datetimeFigureOut">
              <a:rPr lang="fr-FR"/>
              <a:pPr>
                <a:defRPr/>
              </a:pPr>
              <a:t>18/10/2016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4AAAD-F568-4543-B5EB-87FC5BB0D73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F0D2C-DB01-41A5-844E-53C96367C422}" type="datetimeFigureOut">
              <a:rPr lang="fr-FR"/>
              <a:pPr>
                <a:defRPr/>
              </a:pPr>
              <a:t>18/10/2016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20512-4791-45D8-A889-D8FF5923FE4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C374C-673D-450D-B1C4-B02F98FAA30A}" type="datetimeFigureOut">
              <a:rPr lang="fr-FR"/>
              <a:pPr>
                <a:defRPr/>
              </a:pPr>
              <a:t>18/10/2016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AD44C-1D9C-42C2-A92D-39CA157DD6A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ABAD5-8DE6-4B6B-8291-F08CD6F7A9A1}" type="datetimeFigureOut">
              <a:rPr lang="fr-FR"/>
              <a:pPr>
                <a:defRPr/>
              </a:pPr>
              <a:t>18/10/2016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14474-ABDD-4F78-B4B0-F48AE20FFE5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74389-8290-4B71-BE79-59D1AF61A058}" type="datetimeFigureOut">
              <a:rPr lang="fr-FR"/>
              <a:pPr>
                <a:defRPr/>
              </a:pPr>
              <a:t>18/10/2016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700D5-06E1-478D-B0B1-7E431CB0255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628C3-E222-4233-AA8D-02698CFD3EAF}" type="datetimeFigureOut">
              <a:rPr lang="fr-FR"/>
              <a:pPr>
                <a:defRPr/>
              </a:pPr>
              <a:t>18/10/2016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5260F-B389-41F4-9EBB-99469C61E26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D2F54-5AD7-476D-B5FB-83E0D129F2B5}" type="datetimeFigureOut">
              <a:rPr lang="fr-FR"/>
              <a:pPr>
                <a:defRPr/>
              </a:pPr>
              <a:t>18/10/2016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4F27C-1DF7-4827-B7DB-7C3F90A4321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7732B-ED82-4B93-8338-ABACE446F7C3}" type="datetimeFigureOut">
              <a:rPr lang="fr-FR"/>
              <a:pPr>
                <a:defRPr/>
              </a:pPr>
              <a:t>18/10/2016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C793A-6B47-4F7E-8BD8-FBF21E1C5D9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959FE-7D89-477E-B865-FD54C059824D}" type="datetimeFigureOut">
              <a:rPr lang="fr-FR"/>
              <a:pPr>
                <a:defRPr/>
              </a:pPr>
              <a:t>18/10/2016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1F9FB-E9D7-4A12-8F6B-658422E5A7C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C968D-B66F-4BF9-AB8F-717335B5E105}" type="datetimeFigureOut">
              <a:rPr lang="fr-FR"/>
              <a:pPr>
                <a:defRPr/>
              </a:pPr>
              <a:t>18/10/2016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8FC31-8411-4C45-853B-A987F6369BB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EBCA40-4E50-4E12-904E-59129D4D9590}" type="datetimeFigureOut">
              <a:rPr lang="fr-FR"/>
              <a:pPr>
                <a:defRPr/>
              </a:pPr>
              <a:t>18/10/2016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BA5889-4498-473D-B07F-0514FE474A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6TjefGxfP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401815"/>
              </p:ext>
            </p:extLst>
          </p:nvPr>
        </p:nvGraphicFramePr>
        <p:xfrm>
          <a:off x="304800" y="614557"/>
          <a:ext cx="83058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800">
                  <a:extLst>
                    <a:ext uri="{9D8B030D-6E8A-4147-A177-3AD203B41FA5}">
                      <a16:colId xmlns:a16="http://schemas.microsoft.com/office/drawing/2014/main" val="2839868357"/>
                    </a:ext>
                  </a:extLst>
                </a:gridCol>
              </a:tblGrid>
              <a:tr h="115824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</a:p>
                    <a:p>
                      <a:r>
                        <a:rPr lang="en-US" dirty="0" smtClean="0"/>
                        <a:t>2.</a:t>
                      </a:r>
                    </a:p>
                    <a:p>
                      <a:r>
                        <a:rPr lang="en-US" dirty="0" smtClean="0"/>
                        <a:t>3.</a:t>
                      </a:r>
                    </a:p>
                    <a:p>
                      <a:r>
                        <a:rPr lang="en-US" dirty="0" smtClean="0"/>
                        <a:t>4.</a:t>
                      </a:r>
                    </a:p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340965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</a:p>
                    <a:p>
                      <a:r>
                        <a:rPr lang="en-US" dirty="0" smtClean="0"/>
                        <a:t>2.</a:t>
                      </a:r>
                    </a:p>
                    <a:p>
                      <a:r>
                        <a:rPr lang="en-US" dirty="0" smtClean="0"/>
                        <a:t>3.</a:t>
                      </a:r>
                    </a:p>
                    <a:p>
                      <a:r>
                        <a:rPr lang="en-US" dirty="0" smtClean="0"/>
                        <a:t>4.</a:t>
                      </a:r>
                    </a:p>
                    <a:p>
                      <a:r>
                        <a:rPr lang="en-US" dirty="0" smtClean="0"/>
                        <a:t>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218250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560871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12663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05185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Turn to page 3 in journal and title it : </a:t>
            </a:r>
            <a:r>
              <a:rPr lang="en-US" dirty="0" smtClean="0"/>
              <a:t>Bell </a:t>
            </a:r>
            <a:r>
              <a:rPr lang="en-US" dirty="0" smtClean="0"/>
              <a:t>Work 18/10/16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278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54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sz="5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</a:t>
            </a:r>
            <a:r>
              <a:rPr lang="en-US" sz="5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ser</a:t>
            </a:r>
            <a:r>
              <a:rPr lang="en-US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Juan is conducting today's meeting of the Spanish Club. Match the phrases in the left and right columns to complete his conversations.</a:t>
            </a:r>
            <a:endParaRPr lang="en-US" sz="6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 Hola.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u="sng" dirty="0" smtClean="0"/>
              <a:t>		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2. Hoy </a:t>
            </a:r>
            <a:r>
              <a:rPr lang="en-US" u="sng" dirty="0" smtClean="0"/>
              <a:t>		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3. 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u="sng" dirty="0" smtClean="0"/>
              <a:t>		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u="sng" dirty="0" smtClean="0"/>
              <a:t>		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5. Magdalena </a:t>
            </a:r>
            <a:r>
              <a:rPr lang="en-US" u="sng" dirty="0" smtClean="0"/>
              <a:t>		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6. </a:t>
            </a:r>
            <a:r>
              <a:rPr lang="en-US" dirty="0" err="1" smtClean="0"/>
              <a:t>Fánor</a:t>
            </a:r>
            <a:r>
              <a:rPr lang="en-US" dirty="0" smtClean="0"/>
              <a:t> y </a:t>
            </a:r>
            <a:r>
              <a:rPr lang="en-US" dirty="0" err="1" smtClean="0"/>
              <a:t>Elio</a:t>
            </a:r>
            <a:r>
              <a:rPr lang="en-US" u="sng" dirty="0" smtClean="0"/>
              <a:t>		</a:t>
            </a:r>
            <a:r>
              <a:rPr lang="en-US" dirty="0" smtClean="0"/>
              <a:t> .</a:t>
            </a:r>
          </a:p>
          <a:p>
            <a:pPr>
              <a:buNone/>
            </a:pPr>
            <a:r>
              <a:rPr lang="en-US" dirty="0" smtClean="0"/>
              <a:t>7. ¿De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u="sng" dirty="0" smtClean="0"/>
              <a:t>		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8. Y </a:t>
            </a:r>
            <a:r>
              <a:rPr lang="en-US" dirty="0" err="1" smtClean="0"/>
              <a:t>tú</a:t>
            </a:r>
            <a:r>
              <a:rPr lang="en-US" dirty="0" smtClean="0"/>
              <a:t>, Alfredo, ¿</a:t>
            </a:r>
            <a:r>
              <a:rPr lang="en-US" u="sng" dirty="0" smtClean="0"/>
              <a:t>		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10200" y="2057400"/>
            <a:ext cx="3429000" cy="44196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a. son de México</a:t>
            </a:r>
          </a:p>
          <a:p>
            <a:r>
              <a:rPr lang="es-ES" sz="2800" b="1" dirty="0" smtClean="0">
                <a:solidFill>
                  <a:srgbClr val="FFFF00"/>
                </a:solidFill>
              </a:rPr>
              <a:t>b. es la profesora </a:t>
            </a:r>
            <a:r>
              <a:rPr lang="es-ES" sz="2800" b="1" dirty="0" err="1" smtClean="0">
                <a:solidFill>
                  <a:srgbClr val="FFFF00"/>
                </a:solidFill>
              </a:rPr>
              <a:t>Jalil</a:t>
            </a:r>
            <a:endParaRPr lang="es-ES" sz="2800" b="1" dirty="0" smtClean="0">
              <a:solidFill>
                <a:srgbClr val="FFFF00"/>
              </a:solidFill>
            </a:endParaRPr>
          </a:p>
          <a:p>
            <a:r>
              <a:rPr lang="en-US" sz="2800" b="1" dirty="0" smtClean="0">
                <a:solidFill>
                  <a:srgbClr val="FFFF00"/>
                </a:solidFill>
              </a:rPr>
              <a:t>c. de </a:t>
            </a:r>
            <a:r>
              <a:rPr lang="en-US" sz="2800" b="1" dirty="0" err="1" smtClean="0">
                <a:solidFill>
                  <a:srgbClr val="FFFF00"/>
                </a:solidFill>
              </a:rPr>
              <a:t>dónde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eres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r>
              <a:rPr lang="en-US" sz="2800" b="1" dirty="0" smtClean="0">
                <a:solidFill>
                  <a:srgbClr val="FFFF00"/>
                </a:solidFill>
              </a:rPr>
              <a:t>d. soy Juan Quintero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e. </a:t>
            </a:r>
            <a:r>
              <a:rPr lang="en-US" sz="2800" b="1" dirty="0" err="1" smtClean="0">
                <a:solidFill>
                  <a:srgbClr val="FFFF00"/>
                </a:solidFill>
              </a:rPr>
              <a:t>es</a:t>
            </a:r>
            <a:r>
              <a:rPr lang="en-US" sz="2800" b="1" dirty="0" smtClean="0">
                <a:solidFill>
                  <a:srgbClr val="FFFF00"/>
                </a:solidFill>
              </a:rPr>
              <a:t> de </a:t>
            </a:r>
            <a:r>
              <a:rPr lang="en-US" sz="2800" b="1" dirty="0" err="1" smtClean="0">
                <a:solidFill>
                  <a:srgbClr val="FFFF00"/>
                </a:solidFill>
              </a:rPr>
              <a:t>Perú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r>
              <a:rPr lang="en-US" sz="2800" b="1" dirty="0" smtClean="0">
                <a:solidFill>
                  <a:srgbClr val="FFFF00"/>
                </a:solidFill>
              </a:rPr>
              <a:t>f. </a:t>
            </a:r>
            <a:r>
              <a:rPr lang="en-US" sz="2800" b="1" dirty="0" err="1" smtClean="0">
                <a:solidFill>
                  <a:srgbClr val="FFFF00"/>
                </a:solidFill>
              </a:rPr>
              <a:t>es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martes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r>
              <a:rPr lang="es-ES" sz="2800" b="1" dirty="0" smtClean="0">
                <a:solidFill>
                  <a:srgbClr val="FFFF00"/>
                </a:solidFill>
              </a:rPr>
              <a:t>g. somos estudiantes de español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h. </a:t>
            </a:r>
            <a:r>
              <a:rPr lang="en-US" sz="2800" b="1" dirty="0" err="1" smtClean="0">
                <a:solidFill>
                  <a:srgbClr val="FFFF00"/>
                </a:solidFill>
              </a:rPr>
              <a:t>cuatro</a:t>
            </a:r>
            <a:r>
              <a:rPr lang="en-US" sz="2800" b="1" dirty="0" smtClean="0">
                <a:solidFill>
                  <a:srgbClr val="FFFF00"/>
                </a:solidFill>
              </a:rPr>
              <a:t> y media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1752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23870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2971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200" y="35300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4114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0" y="4724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5600" y="52826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7600" y="5867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</a:t>
            </a:r>
            <a:r>
              <a:rPr lang="en-US" dirty="0" smtClean="0"/>
              <a:t>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www.youtube.com/watch?v=w6TjefGxfPY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00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 Project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83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356" y="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Capitulo</a:t>
            </a:r>
            <a:r>
              <a:rPr lang="en-US" dirty="0" smtClean="0"/>
              <a:t> 1 pronouns y </a:t>
            </a:r>
            <a:r>
              <a:rPr lang="en-US" dirty="0" err="1" smtClean="0"/>
              <a:t>ser</a:t>
            </a:r>
            <a:r>
              <a:rPr lang="en-US" dirty="0" smtClean="0"/>
              <a:t> Crossword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6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4" name="Titre 1"/>
          <p:cNvSpPr>
            <a:spLocks noGrp="1"/>
          </p:cNvSpPr>
          <p:nvPr>
            <p:ph type="title" idx="4294967295"/>
          </p:nvPr>
        </p:nvSpPr>
        <p:spPr>
          <a:xfrm>
            <a:off x="2428875" y="274638"/>
            <a:ext cx="6257925" cy="1143000"/>
          </a:xfrm>
        </p:spPr>
        <p:txBody>
          <a:bodyPr/>
          <a:lstStyle/>
          <a:p>
            <a:r>
              <a:rPr lang="fr-CA" b="1" u="sng" smtClean="0"/>
              <a:t>Punctuation Marks and Accents</a:t>
            </a:r>
            <a:endParaRPr lang="fr-FR" b="1" u="sng" smtClean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4294967295"/>
          </p:nvPr>
        </p:nvSpPr>
        <p:spPr>
          <a:xfrm>
            <a:off x="2428875" y="1646238"/>
            <a:ext cx="6257925" cy="4525962"/>
          </a:xfrm>
        </p:spPr>
        <p:txBody>
          <a:bodyPr/>
          <a:lstStyle/>
          <a:p>
            <a:r>
              <a:rPr lang="en-US" smtClean="0"/>
              <a:t>Upside down </a:t>
            </a:r>
            <a:r>
              <a:rPr lang="en-US" b="1" smtClean="0">
                <a:solidFill>
                  <a:srgbClr val="FF0000"/>
                </a:solidFill>
              </a:rPr>
              <a:t>punctuation marks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such as (</a:t>
            </a:r>
            <a:r>
              <a:rPr lang="en-US" smtClean="0">
                <a:solidFill>
                  <a:srgbClr val="33CC33"/>
                </a:solidFill>
              </a:rPr>
              <a:t>¿</a:t>
            </a:r>
            <a:r>
              <a:rPr lang="en-US" smtClean="0"/>
              <a:t>) and (</a:t>
            </a:r>
            <a:r>
              <a:rPr lang="en-US" smtClean="0">
                <a:solidFill>
                  <a:srgbClr val="33CC33"/>
                </a:solidFill>
              </a:rPr>
              <a:t>¡</a:t>
            </a:r>
            <a:r>
              <a:rPr lang="en-US" smtClean="0"/>
              <a:t>) are placed at </a:t>
            </a:r>
            <a:r>
              <a:rPr lang="en-US" u="sng" smtClean="0">
                <a:solidFill>
                  <a:srgbClr val="FF9900"/>
                </a:solidFill>
              </a:rPr>
              <a:t>the beginning of a phrase</a:t>
            </a:r>
          </a:p>
          <a:p>
            <a:pPr lvl="1"/>
            <a:r>
              <a:rPr lang="en-US" smtClean="0"/>
              <a:t>Used to signal a question or exclamation</a:t>
            </a:r>
          </a:p>
          <a:p>
            <a:r>
              <a:rPr lang="en-US" smtClean="0"/>
              <a:t>Also, when learning new words memorize where the accents are.</a:t>
            </a:r>
          </a:p>
          <a:p>
            <a:pPr lvl="1"/>
            <a:r>
              <a:rPr lang="en-US" b="1" smtClean="0"/>
              <a:t>Adi</a:t>
            </a:r>
            <a:r>
              <a:rPr lang="en-US" b="1" smtClean="0">
                <a:solidFill>
                  <a:srgbClr val="FF0000"/>
                </a:solidFill>
              </a:rPr>
              <a:t>ó</a:t>
            </a:r>
            <a:r>
              <a:rPr lang="en-US" b="1" smtClean="0"/>
              <a:t>s</a:t>
            </a:r>
          </a:p>
          <a:p>
            <a:pPr lvl="1"/>
            <a:r>
              <a:rPr lang="en-US" b="1" smtClean="0"/>
              <a:t>¿Cu</a:t>
            </a:r>
            <a:r>
              <a:rPr lang="en-US" b="1" smtClean="0">
                <a:solidFill>
                  <a:srgbClr val="FF0000"/>
                </a:solidFill>
              </a:rPr>
              <a:t>á</a:t>
            </a:r>
            <a:r>
              <a:rPr lang="en-US" b="1" smtClean="0"/>
              <a:t>l?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u="sng" smtClean="0">
                <a:solidFill>
                  <a:schemeClr val="bg1"/>
                </a:solidFill>
              </a:rPr>
              <a:t>¡Practica!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228600" y="2057400"/>
            <a:ext cx="8686800" cy="4191000"/>
          </a:xfrm>
        </p:spPr>
        <p:txBody>
          <a:bodyPr/>
          <a:lstStyle/>
          <a:p>
            <a:pPr marL="381000" indent="-381000">
              <a:lnSpc>
                <a:spcPct val="80000"/>
              </a:lnSpc>
              <a:buFont typeface="Arial" charset="0"/>
              <a:buNone/>
            </a:pPr>
            <a:r>
              <a:rPr lang="en-US" sz="2400" b="1" dirty="0" smtClean="0"/>
              <a:t>Rewrite the following words and phrases in lowercase, adding accents, tildes, and punctuation as needed.</a:t>
            </a:r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en-US" sz="2400" b="1" dirty="0" smtClean="0"/>
              <a:t>ADIOS SENOR ____________________________________</a:t>
            </a:r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en-US" sz="2400" b="1" dirty="0" smtClean="0"/>
              <a:t>Y TU _________________________________________________</a:t>
            </a:r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en-US" sz="2400" b="1" dirty="0" smtClean="0"/>
              <a:t>QUIEN ES EL _________________________________________</a:t>
            </a:r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en-US" sz="2400" b="1" dirty="0" smtClean="0"/>
              <a:t>QUE DIA ES HOY ______________________________________</a:t>
            </a:r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en-US" sz="2400" b="1" dirty="0" smtClean="0"/>
              <a:t>HASTA MANANA ______________________________________</a:t>
            </a:r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en-US" sz="2400" b="1" dirty="0" smtClean="0"/>
              <a:t>QUE TAL ____________________________________________</a:t>
            </a:r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en-US" sz="2400" b="1" dirty="0" smtClean="0"/>
              <a:t>COMO SE LLAMA EL ___________________________________</a:t>
            </a:r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en-US" sz="2400" b="1" dirty="0" smtClean="0"/>
              <a:t>QUIEN ES LA MUCHACHA _______________________________</a:t>
            </a:r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en-US" sz="2400" b="1" dirty="0" smtClean="0"/>
              <a:t>DE DONDE ERES ______________________________________</a:t>
            </a:r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en-US" sz="2400" b="1" dirty="0" smtClean="0"/>
              <a:t>CUAL ES TU TELEFONO ______________________________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4600" y="2662535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¡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Adiós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señor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!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29718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¿Y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tú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33528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¿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Quién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él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 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37338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¿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Qué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día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hoy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 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41148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Hasta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mañana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4491335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¿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Qué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tal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48723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¿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Cómo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se llama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él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8600" y="51816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¿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Quién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la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muchacha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 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9400" y="55626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¿De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dónde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eres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81400" y="59436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¿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Cuál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tu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teléfono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learn the verb </a:t>
            </a:r>
            <a:r>
              <a:rPr lang="en-US" dirty="0" err="1"/>
              <a:t>S</a:t>
            </a:r>
            <a:r>
              <a:rPr lang="en-US" dirty="0" err="1" smtClean="0"/>
              <a:t>er</a:t>
            </a:r>
            <a:r>
              <a:rPr lang="en-US" dirty="0" smtClean="0"/>
              <a:t> and how to conjugate and use it.</a:t>
            </a:r>
          </a:p>
          <a:p>
            <a:r>
              <a:rPr lang="en-US" dirty="0" smtClean="0"/>
              <a:t>I will have a new </a:t>
            </a:r>
            <a:r>
              <a:rPr lang="en-US" dirty="0" err="1" smtClean="0"/>
              <a:t>Tarea</a:t>
            </a:r>
            <a:r>
              <a:rPr lang="en-US" dirty="0" smtClean="0"/>
              <a:t> sheet and practice with activities 1-4 in the book.</a:t>
            </a:r>
          </a:p>
          <a:p>
            <a:endParaRPr lang="en-US" dirty="0"/>
          </a:p>
          <a:p>
            <a:r>
              <a:rPr lang="en-US" dirty="0" smtClean="0"/>
              <a:t>Success Criteria</a:t>
            </a:r>
          </a:p>
          <a:p>
            <a:r>
              <a:rPr lang="en-US" dirty="0" smtClean="0"/>
              <a:t>Have your pencil and paper ready with new </a:t>
            </a:r>
            <a:r>
              <a:rPr lang="en-US" dirty="0" err="1" smtClean="0"/>
              <a:t>Tarea</a:t>
            </a:r>
            <a:r>
              <a:rPr lang="en-US" dirty="0" smtClean="0"/>
              <a:t> Sheet.</a:t>
            </a:r>
          </a:p>
          <a:p>
            <a:r>
              <a:rPr lang="en-US" dirty="0" smtClean="0"/>
              <a:t>Participate in class activities.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8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fr-CA" sz="54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</a:t>
            </a:r>
            <a:r>
              <a:rPr lang="fr-CA" sz="5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CA" sz="54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Pronouns</a:t>
            </a:r>
            <a:r>
              <a:rPr lang="fr-CA" sz="5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fr-CA" sz="5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CA" sz="5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lunes, 17.10.2016</a:t>
            </a:r>
            <a:endParaRPr lang="fr-FR" sz="54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125913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pronouns</a:t>
            </a:r>
            <a:r>
              <a:rPr lang="fr-FR" dirty="0" smtClean="0"/>
              <a:t>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use to </a:t>
            </a:r>
            <a:r>
              <a:rPr lang="fr-FR" b="1" i="1" u="sng" dirty="0" err="1" smtClean="0">
                <a:solidFill>
                  <a:srgbClr val="FF0000"/>
                </a:solidFill>
              </a:rPr>
              <a:t>speak</a:t>
            </a:r>
            <a:r>
              <a:rPr lang="fr-FR" b="1" i="1" u="sng" dirty="0" smtClean="0">
                <a:solidFill>
                  <a:srgbClr val="FF0000"/>
                </a:solidFill>
              </a:rPr>
              <a:t> about</a:t>
            </a:r>
            <a:r>
              <a:rPr lang="fr-FR" dirty="0" smtClean="0"/>
              <a:t> the </a:t>
            </a:r>
            <a:r>
              <a:rPr lang="fr-FR" dirty="0" err="1" smtClean="0"/>
              <a:t>following</a:t>
            </a:r>
            <a:r>
              <a:rPr lang="fr-FR" dirty="0" smtClean="0"/>
              <a:t> people?</a:t>
            </a:r>
          </a:p>
          <a:p>
            <a:pPr>
              <a:buFont typeface="Arial" charset="0"/>
              <a:buAutoNum type="arabicPeriod"/>
            </a:pP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female</a:t>
            </a:r>
            <a:r>
              <a:rPr lang="fr-FR" dirty="0" smtClean="0"/>
              <a:t> </a:t>
            </a:r>
            <a:r>
              <a:rPr lang="fr-FR" dirty="0" err="1" smtClean="0"/>
              <a:t>teachers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PHS</a:t>
            </a:r>
          </a:p>
          <a:p>
            <a:pPr>
              <a:buFont typeface="Arial" charset="0"/>
              <a:buAutoNum type="arabicPeriod"/>
            </a:pPr>
            <a:r>
              <a:rPr lang="fr-FR" dirty="0" err="1" smtClean="0"/>
              <a:t>Your</a:t>
            </a:r>
            <a:r>
              <a:rPr lang="fr-FR" dirty="0" smtClean="0"/>
              <a:t> best girl </a:t>
            </a:r>
            <a:r>
              <a:rPr lang="fr-FR" dirty="0" err="1" smtClean="0"/>
              <a:t>friend</a:t>
            </a:r>
            <a:endParaRPr lang="fr-FR" dirty="0" smtClean="0"/>
          </a:p>
          <a:p>
            <a:pPr>
              <a:buFont typeface="Arial" charset="0"/>
              <a:buAutoNum type="arabicPeriod"/>
            </a:pPr>
            <a:r>
              <a:rPr lang="fr-FR" dirty="0" smtClean="0"/>
              <a:t>Sr. </a:t>
            </a:r>
            <a:r>
              <a:rPr lang="fr-FR" dirty="0" err="1" smtClean="0"/>
              <a:t>Wrinkle</a:t>
            </a:r>
            <a:r>
              <a:rPr lang="fr-FR" dirty="0" smtClean="0"/>
              <a:t> </a:t>
            </a:r>
          </a:p>
          <a:p>
            <a:pPr>
              <a:buFont typeface="Arial" charset="0"/>
              <a:buAutoNum type="arabicPeriod"/>
            </a:pPr>
            <a:r>
              <a:rPr lang="fr-FR" dirty="0" smtClean="0"/>
              <a:t>The Dallas Cowboys </a:t>
            </a:r>
          </a:p>
          <a:p>
            <a:pPr>
              <a:buFont typeface="Arial" charset="0"/>
              <a:buAutoNum type="arabicPeriod"/>
            </a:pPr>
            <a:r>
              <a:rPr lang="fr-FR" dirty="0" smtClean="0"/>
              <a:t>You and Dr. Sheldon Cooper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8400" y="30480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Ellas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36576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Ella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424237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Él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482542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Ellos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54102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Nosotros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l" eaLnBrk="1" hangingPunct="1"/>
            <a:r>
              <a:rPr lang="en-US" altLang="en-US" dirty="0" err="1" smtClean="0"/>
              <a:t>Camapana</a:t>
            </a:r>
            <a:r>
              <a:rPr lang="en-US" altLang="en-US" dirty="0" smtClean="0"/>
              <a:t> #7 </a:t>
            </a:r>
            <a:br>
              <a:rPr lang="en-US" altLang="en-US" dirty="0" smtClean="0"/>
            </a:br>
            <a:r>
              <a:rPr lang="en-US" altLang="en-US" b="1" dirty="0" err="1" smtClean="0"/>
              <a:t>fecha</a:t>
            </a:r>
            <a:r>
              <a:rPr lang="en-US" altLang="en-US" dirty="0" smtClean="0"/>
              <a:t>: </a:t>
            </a:r>
            <a:r>
              <a:rPr lang="en-US" altLang="en-US" b="1" u="sng" dirty="0" smtClean="0"/>
              <a:t>18 de </a:t>
            </a:r>
            <a:r>
              <a:rPr lang="en-US" altLang="en-US" b="1" u="sng" dirty="0" err="1" smtClean="0"/>
              <a:t>septiembre</a:t>
            </a:r>
            <a:r>
              <a:rPr lang="en-US" altLang="en-US" b="1" u="sng" dirty="0" smtClean="0"/>
              <a:t> </a:t>
            </a:r>
            <a:r>
              <a:rPr lang="en-US" altLang="en-US" b="1" dirty="0" err="1" smtClean="0"/>
              <a:t>dia</a:t>
            </a:r>
            <a:r>
              <a:rPr lang="en-US" altLang="en-US" dirty="0" smtClean="0"/>
              <a:t>: </a:t>
            </a:r>
            <a:r>
              <a:rPr lang="en-US" altLang="en-US" b="1" u="sng" dirty="0" err="1" smtClean="0"/>
              <a:t>viernes</a:t>
            </a:r>
            <a:endParaRPr lang="en-US" altLang="en-US" b="1" u="sng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447800"/>
            <a:ext cx="8763000" cy="4648200"/>
          </a:xfrm>
          <a:solidFill>
            <a:schemeClr val="bg1"/>
          </a:solidFill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chemeClr val="tx1"/>
                </a:solidFill>
              </a:rPr>
              <a:t>Translate the following sentences into Spanish. Use SER notes. Write the Spanish sentence only.</a:t>
            </a:r>
          </a:p>
          <a:p>
            <a:pPr marL="609600" indent="-609600" algn="l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chemeClr val="tx1"/>
                </a:solidFill>
              </a:rPr>
              <a:t>ex.   He is my friend Juan.  </a:t>
            </a:r>
          </a:p>
          <a:p>
            <a:pPr marL="609600" indent="-609600" algn="l" eaLnBrk="1" hangingPunct="1">
              <a:lnSpc>
                <a:spcPct val="90000"/>
              </a:lnSpc>
            </a:pPr>
            <a:r>
              <a:rPr lang="en-US" altLang="en-US" dirty="0" smtClean="0">
                <a:cs typeface="Times New Roman" pitchFamily="18" charset="0"/>
              </a:rPr>
              <a:t>		</a:t>
            </a:r>
            <a:r>
              <a:rPr lang="en-US" altLang="en-US" i="1" dirty="0" err="1" smtClean="0">
                <a:solidFill>
                  <a:srgbClr val="FF0000"/>
                </a:solidFill>
                <a:cs typeface="Times New Roman" pitchFamily="18" charset="0"/>
              </a:rPr>
              <a:t>Ė</a:t>
            </a:r>
            <a:r>
              <a:rPr lang="en-US" altLang="en-US" i="1" dirty="0" err="1" smtClean="0">
                <a:solidFill>
                  <a:srgbClr val="FF0000"/>
                </a:solidFill>
              </a:rPr>
              <a:t>l</a:t>
            </a:r>
            <a:r>
              <a:rPr lang="en-US" altLang="en-US" i="1" dirty="0" smtClean="0">
                <a:solidFill>
                  <a:srgbClr val="FF0000"/>
                </a:solidFill>
              </a:rPr>
              <a:t> </a:t>
            </a:r>
            <a:r>
              <a:rPr lang="en-US" altLang="en-US" i="1" dirty="0" err="1" smtClean="0">
                <a:solidFill>
                  <a:srgbClr val="FF0000"/>
                </a:solidFill>
              </a:rPr>
              <a:t>es</a:t>
            </a:r>
            <a:r>
              <a:rPr lang="en-US" altLang="en-US" i="1" dirty="0" smtClean="0">
                <a:solidFill>
                  <a:srgbClr val="FF0000"/>
                </a:solidFill>
              </a:rPr>
              <a:t> mi amigo Juan</a:t>
            </a:r>
            <a:r>
              <a:rPr lang="en-US" altLang="en-US" dirty="0" smtClean="0"/>
              <a:t>.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She is my best friend.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We (</a:t>
            </a:r>
            <a:r>
              <a:rPr lang="en-US" altLang="en-US" i="1" dirty="0" smtClean="0">
                <a:solidFill>
                  <a:schemeClr val="tx1"/>
                </a:solidFill>
              </a:rPr>
              <a:t>fem.</a:t>
            </a:r>
            <a:r>
              <a:rPr lang="en-US" altLang="en-US" dirty="0" smtClean="0">
                <a:solidFill>
                  <a:schemeClr val="tx1"/>
                </a:solidFill>
              </a:rPr>
              <a:t>) are from the United States.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They (</a:t>
            </a:r>
            <a:r>
              <a:rPr lang="en-US" altLang="en-US" i="1" dirty="0" smtClean="0">
                <a:solidFill>
                  <a:schemeClr val="tx1"/>
                </a:solidFill>
              </a:rPr>
              <a:t>masc</a:t>
            </a:r>
            <a:r>
              <a:rPr lang="en-US" altLang="en-US" dirty="0" smtClean="0">
                <a:solidFill>
                  <a:schemeClr val="tx1"/>
                </a:solidFill>
              </a:rPr>
              <a:t>.) are from Cuba.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Where are you from?.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He is a student.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3587234"/>
            <a:ext cx="3657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mi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amiga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4048006"/>
            <a:ext cx="6248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Nosotras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unidos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611231"/>
            <a:ext cx="4800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Ellos</a:t>
            </a:r>
            <a:r>
              <a:rPr lang="en-US" dirty="0" smtClean="0"/>
              <a:t> son de Cuba.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9284" y="5726668"/>
            <a:ext cx="2971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estudiante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81149" y="5146818"/>
            <a:ext cx="361465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¿De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eres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ctrTitle"/>
          </p:nvPr>
        </p:nvSpPr>
        <p:spPr>
          <a:xfrm>
            <a:off x="152400" y="2514600"/>
            <a:ext cx="8305800" cy="1470025"/>
          </a:xfrm>
        </p:spPr>
        <p:txBody>
          <a:bodyPr/>
          <a:lstStyle/>
          <a:p>
            <a:r>
              <a:rPr lang="fr-CA" sz="7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VERBO SER = to </a:t>
            </a:r>
            <a:r>
              <a:rPr lang="fr-CA" sz="72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endParaRPr lang="fr-FR" sz="72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74808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Sr. Castro - Español 1</a:t>
            </a:r>
            <a:endParaRPr lang="fr-FR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2428875" y="274638"/>
            <a:ext cx="6257925" cy="1143000"/>
          </a:xfrm>
        </p:spPr>
        <p:txBody>
          <a:bodyPr/>
          <a:lstStyle/>
          <a:p>
            <a:r>
              <a:rPr lang="fr-CA" sz="5400" b="1" u="sng" smtClean="0"/>
              <a:t>¿Qué es conjugating?</a:t>
            </a:r>
            <a:endParaRPr lang="fr-FR" sz="5400" b="1" u="sng" smtClean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428875" y="1600200"/>
            <a:ext cx="6257925" cy="4525963"/>
          </a:xfrm>
        </p:spPr>
        <p:txBody>
          <a:bodyPr/>
          <a:lstStyle/>
          <a:p>
            <a:r>
              <a:rPr lang="en-US" smtClean="0"/>
              <a:t>In Spanish, a verb has </a:t>
            </a:r>
            <a:r>
              <a:rPr lang="en-US" b="1" smtClean="0">
                <a:solidFill>
                  <a:srgbClr val="FF0000"/>
                </a:solidFill>
              </a:rPr>
              <a:t>different forms</a:t>
            </a:r>
            <a:r>
              <a:rPr lang="en-US" b="1" smtClean="0"/>
              <a:t> </a:t>
            </a:r>
            <a:r>
              <a:rPr lang="en-US" smtClean="0"/>
              <a:t>to tell you who the subject is. </a:t>
            </a:r>
          </a:p>
          <a:p>
            <a:r>
              <a:rPr lang="en-US" smtClean="0"/>
              <a:t>Changing a verb form so that it matches its subject is called </a:t>
            </a:r>
            <a:r>
              <a:rPr lang="en-US" b="1" u="sng" smtClean="0">
                <a:solidFill>
                  <a:srgbClr val="00B050"/>
                </a:solidFill>
              </a:rPr>
              <a:t>conjugating</a:t>
            </a:r>
            <a:r>
              <a:rPr lang="en-US" smtClean="0">
                <a:solidFill>
                  <a:srgbClr val="00B050"/>
                </a:solidFill>
              </a:rPr>
              <a:t>.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pic>
        <p:nvPicPr>
          <p:cNvPr id="15364" name="Picture 4" descr="C:\Users\Daniel\AppData\Local\Microsoft\Windows\Temporary Internet Files\Content.IE5\GW06YRKU\MC90043522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9625" y="4921250"/>
            <a:ext cx="1222375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ular Callout 4"/>
          <p:cNvSpPr/>
          <p:nvPr/>
        </p:nvSpPr>
        <p:spPr>
          <a:xfrm>
            <a:off x="3810000" y="5334000"/>
            <a:ext cx="3276600" cy="1143000"/>
          </a:xfrm>
          <a:prstGeom prst="wedgeRoundRectCallout">
            <a:avLst>
              <a:gd name="adj1" fmla="val 60230"/>
              <a:gd name="adj2" fmla="val -16547"/>
              <a:gd name="adj3" fmla="val 16667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6" name="TextBox 12"/>
          <p:cNvSpPr txBox="1">
            <a:spLocks noChangeArrowheads="1"/>
          </p:cNvSpPr>
          <p:nvPr/>
        </p:nvSpPr>
        <p:spPr bwMode="auto">
          <a:xfrm>
            <a:off x="4038600" y="5410200"/>
            <a:ext cx="2895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>
                <a:latin typeface="Corbel" pitchFamily="34" charset="0"/>
              </a:rPr>
              <a:t>¡Aqui vamos! </a:t>
            </a:r>
          </a:p>
          <a:p>
            <a:pPr algn="ctr"/>
            <a:r>
              <a:rPr lang="en-US" sz="3200">
                <a:latin typeface="Corbel" pitchFamily="34" charset="0"/>
              </a:rPr>
              <a:t>Here we go!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3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Content Placeholder 3" descr="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u="sng" smtClean="0">
                <a:solidFill>
                  <a:schemeClr val="bg1"/>
                </a:solidFill>
              </a:rPr>
              <a:t>El Verbo Ser – </a:t>
            </a:r>
            <a:r>
              <a:rPr lang="en-US" sz="6000" b="1" i="1" u="sng" smtClean="0">
                <a:solidFill>
                  <a:schemeClr val="bg1"/>
                </a:solidFill>
              </a:rPr>
              <a:t>to be</a:t>
            </a:r>
            <a:endParaRPr lang="en-US" sz="6000" b="1" u="sng" smtClean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2133600"/>
          <a:ext cx="8763000" cy="434340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438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7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7800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7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2209800"/>
            <a:ext cx="38100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dirty="0" err="1">
                <a:solidFill>
                  <a:schemeClr val="bg1"/>
                </a:solidFill>
                <a:latin typeface="+mj-lt"/>
              </a:rPr>
              <a:t>yo</a:t>
            </a:r>
            <a:r>
              <a:rPr lang="en-US" sz="4400" b="1" dirty="0">
                <a:latin typeface="+mj-lt"/>
              </a:rPr>
              <a:t> </a:t>
            </a:r>
            <a:r>
              <a:rPr lang="en-US" sz="4400" b="1" i="1" u="sng" dirty="0">
                <a:solidFill>
                  <a:srgbClr val="00B0F0"/>
                </a:solidFill>
                <a:latin typeface="+mj-lt"/>
              </a:rPr>
              <a:t>soy</a:t>
            </a:r>
            <a:r>
              <a:rPr lang="en-US" sz="44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4400" b="1" dirty="0">
                <a:solidFill>
                  <a:schemeClr val="bg1"/>
                </a:solidFill>
                <a:latin typeface="+mj-lt"/>
              </a:rPr>
              <a:t>–</a:t>
            </a:r>
            <a:r>
              <a:rPr lang="en-US" sz="4400" b="1" dirty="0">
                <a:latin typeface="+mj-lt"/>
              </a:rPr>
              <a:t> </a:t>
            </a:r>
            <a:r>
              <a:rPr lang="en-US" sz="4400" b="1" dirty="0">
                <a:solidFill>
                  <a:srgbClr val="00B050"/>
                </a:solidFill>
                <a:latin typeface="+mj-lt"/>
              </a:rPr>
              <a:t>I am</a:t>
            </a:r>
          </a:p>
          <a:p>
            <a:pPr>
              <a:defRPr/>
            </a:pPr>
            <a:endParaRPr lang="en-US" sz="20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3733800"/>
            <a:ext cx="3810000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chemeClr val="bg1"/>
                </a:solidFill>
                <a:latin typeface="+mj-lt"/>
              </a:rPr>
              <a:t>tú</a:t>
            </a:r>
            <a:r>
              <a:rPr lang="en-US" sz="3600" b="1" dirty="0">
                <a:latin typeface="+mj-lt"/>
              </a:rPr>
              <a:t> </a:t>
            </a:r>
            <a:r>
              <a:rPr lang="en-US" sz="3600" b="1" i="1" u="sng" dirty="0" err="1">
                <a:solidFill>
                  <a:srgbClr val="0070C0"/>
                </a:solidFill>
                <a:latin typeface="+mj-lt"/>
              </a:rPr>
              <a:t>eres</a:t>
            </a:r>
            <a:r>
              <a:rPr lang="en-US" sz="3600" b="1" dirty="0">
                <a:solidFill>
                  <a:schemeClr val="bg1"/>
                </a:solidFill>
                <a:latin typeface="+mj-lt"/>
              </a:rPr>
              <a:t>- </a:t>
            </a:r>
            <a:r>
              <a:rPr lang="en-US" sz="3600" b="1" dirty="0">
                <a:solidFill>
                  <a:srgbClr val="00B050"/>
                </a:solidFill>
                <a:latin typeface="+mj-lt"/>
              </a:rPr>
              <a:t>you are</a:t>
            </a:r>
          </a:p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  <a:latin typeface="+mj-lt"/>
              </a:rPr>
              <a:t>(informal)</a:t>
            </a:r>
          </a:p>
          <a:p>
            <a:pPr>
              <a:defRPr/>
            </a:pPr>
            <a:endParaRPr lang="en-US" sz="20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5105400"/>
            <a:ext cx="4191000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rgbClr val="002060"/>
                </a:solidFill>
                <a:latin typeface="+mj-lt"/>
              </a:rPr>
              <a:t>él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400" b="1" i="1" u="sng" dirty="0" err="1">
                <a:solidFill>
                  <a:srgbClr val="0070C0"/>
                </a:solidFill>
                <a:latin typeface="+mj-lt"/>
              </a:rPr>
              <a:t>es</a:t>
            </a:r>
            <a:r>
              <a:rPr lang="en-US" sz="24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400" b="1" dirty="0">
                <a:latin typeface="+mj-lt"/>
              </a:rPr>
              <a:t>                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he is </a:t>
            </a:r>
          </a:p>
          <a:p>
            <a:pPr>
              <a:defRPr/>
            </a:pPr>
            <a:r>
              <a:rPr lang="en-US" sz="2400" b="1" dirty="0" err="1">
                <a:solidFill>
                  <a:srgbClr val="FF3399"/>
                </a:solidFill>
                <a:latin typeface="+mj-lt"/>
              </a:rPr>
              <a:t>ella</a:t>
            </a:r>
            <a:r>
              <a:rPr lang="en-US" sz="2400" b="1" dirty="0">
                <a:solidFill>
                  <a:srgbClr val="FF3399"/>
                </a:solidFill>
                <a:latin typeface="+mj-lt"/>
              </a:rPr>
              <a:t> </a:t>
            </a:r>
            <a:r>
              <a:rPr lang="en-US" sz="2400" b="1" i="1" u="sng" dirty="0" err="1">
                <a:solidFill>
                  <a:srgbClr val="0070C0"/>
                </a:solidFill>
                <a:latin typeface="+mj-lt"/>
              </a:rPr>
              <a:t>es</a:t>
            </a:r>
            <a:r>
              <a:rPr lang="en-US" sz="24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400" b="1" dirty="0">
                <a:latin typeface="+mj-lt"/>
              </a:rPr>
              <a:t> -         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she is</a:t>
            </a:r>
          </a:p>
          <a:p>
            <a:pPr>
              <a:defRPr/>
            </a:pPr>
            <a:r>
              <a:rPr lang="en-US" sz="2400" b="1" dirty="0" err="1">
                <a:latin typeface="+mj-lt"/>
              </a:rPr>
              <a:t>Usted</a:t>
            </a:r>
            <a:r>
              <a:rPr lang="en-US" sz="24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400" b="1" i="1" u="sng" dirty="0" err="1">
                <a:solidFill>
                  <a:srgbClr val="0070C0"/>
                </a:solidFill>
                <a:latin typeface="+mj-lt"/>
              </a:rPr>
              <a:t>es</a:t>
            </a:r>
            <a:r>
              <a:rPr lang="en-US" sz="2400" b="1" i="1" u="sng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+mj-lt"/>
              </a:rPr>
              <a:t>      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you are </a:t>
            </a:r>
            <a:r>
              <a:rPr lang="en-US" sz="2400" b="1" dirty="0">
                <a:latin typeface="+mj-lt"/>
              </a:rPr>
              <a:t>(formal) </a:t>
            </a:r>
          </a:p>
          <a:p>
            <a:pPr>
              <a:defRPr/>
            </a:pPr>
            <a:endParaRPr lang="en-US" sz="20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5105400"/>
            <a:ext cx="4114800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rgbClr val="002060"/>
                </a:solidFill>
                <a:latin typeface="+mj-lt"/>
              </a:rPr>
              <a:t>ellos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i="1" u="sng" dirty="0">
                <a:solidFill>
                  <a:srgbClr val="0070C0"/>
                </a:solidFill>
                <a:latin typeface="+mj-lt"/>
              </a:rPr>
              <a:t>son</a:t>
            </a:r>
            <a:r>
              <a:rPr lang="en-US" sz="2400" b="1" dirty="0">
                <a:latin typeface="+mj-lt"/>
              </a:rPr>
              <a:t> – 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they are </a:t>
            </a:r>
            <a:r>
              <a:rPr lang="en-US" sz="2400" b="1" dirty="0">
                <a:latin typeface="+mj-lt"/>
              </a:rPr>
              <a:t>(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males</a:t>
            </a:r>
            <a:r>
              <a:rPr lang="en-US" sz="2400" b="1" dirty="0">
                <a:latin typeface="+mj-lt"/>
              </a:rPr>
              <a:t>/</a:t>
            </a:r>
            <a:r>
              <a:rPr lang="en-US" sz="2400" b="1" dirty="0">
                <a:solidFill>
                  <a:srgbClr val="7030A0"/>
                </a:solidFill>
                <a:latin typeface="+mj-lt"/>
              </a:rPr>
              <a:t>mixed gender</a:t>
            </a:r>
            <a:r>
              <a:rPr lang="en-US" sz="2400" b="1" dirty="0">
                <a:latin typeface="+mj-lt"/>
              </a:rPr>
              <a:t>)</a:t>
            </a:r>
          </a:p>
          <a:p>
            <a:pPr>
              <a:defRPr/>
            </a:pPr>
            <a:r>
              <a:rPr lang="en-US" sz="2400" b="1" dirty="0" err="1">
                <a:solidFill>
                  <a:srgbClr val="FF3399"/>
                </a:solidFill>
                <a:latin typeface="+mj-lt"/>
              </a:rPr>
              <a:t>ellas</a:t>
            </a:r>
            <a:r>
              <a:rPr lang="en-US" sz="2400" b="1" dirty="0">
                <a:solidFill>
                  <a:srgbClr val="FF3399"/>
                </a:solidFill>
                <a:latin typeface="+mj-lt"/>
              </a:rPr>
              <a:t> </a:t>
            </a:r>
            <a:r>
              <a:rPr lang="en-US" sz="2400" b="1" i="1" u="sng" dirty="0">
                <a:solidFill>
                  <a:srgbClr val="0070C0"/>
                </a:solidFill>
                <a:latin typeface="+mj-lt"/>
              </a:rPr>
              <a:t>son</a:t>
            </a:r>
            <a:r>
              <a:rPr lang="en-US" sz="24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400" b="1" dirty="0">
                <a:latin typeface="+mj-lt"/>
              </a:rPr>
              <a:t>– 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they are </a:t>
            </a:r>
            <a:r>
              <a:rPr lang="en-US" sz="2400" b="1" dirty="0">
                <a:latin typeface="+mj-lt"/>
              </a:rPr>
              <a:t>(</a:t>
            </a:r>
            <a:r>
              <a:rPr lang="en-US" sz="2400" b="1" dirty="0">
                <a:solidFill>
                  <a:srgbClr val="FF3399"/>
                </a:solidFill>
                <a:latin typeface="+mj-lt"/>
              </a:rPr>
              <a:t>females</a:t>
            </a:r>
            <a:r>
              <a:rPr lang="en-US" sz="2400" b="1" dirty="0">
                <a:latin typeface="+mj-lt"/>
              </a:rPr>
              <a:t>)</a:t>
            </a:r>
          </a:p>
          <a:p>
            <a:pPr>
              <a:defRPr/>
            </a:pPr>
            <a:endParaRPr lang="en-US" sz="20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0600" y="5943600"/>
            <a:ext cx="38100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atin typeface="+mj-lt"/>
              </a:rPr>
              <a:t>ustedes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b="1" i="1" u="sng" dirty="0">
                <a:solidFill>
                  <a:srgbClr val="0070C0"/>
                </a:solidFill>
                <a:latin typeface="+mj-lt"/>
              </a:rPr>
              <a:t>son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–</a:t>
            </a:r>
            <a:r>
              <a:rPr lang="en-US" sz="2400" b="1" dirty="0" smtClean="0">
                <a:solidFill>
                  <a:srgbClr val="00B050"/>
                </a:solidFill>
                <a:latin typeface="+mj-lt"/>
              </a:rPr>
              <a:t>you 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all are</a:t>
            </a:r>
            <a:r>
              <a:rPr lang="en-US" sz="4000" b="1" dirty="0">
                <a:solidFill>
                  <a:srgbClr val="00B050"/>
                </a:solidFill>
                <a:latin typeface="+mj-lt"/>
              </a:rPr>
              <a:t>                                                                                    </a:t>
            </a:r>
            <a:endParaRPr lang="en-US" sz="4000" b="1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2286000"/>
            <a:ext cx="38100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chemeClr val="bg1"/>
                </a:solidFill>
                <a:latin typeface="+mj-lt"/>
              </a:rPr>
              <a:t>nosotr</a:t>
            </a:r>
            <a:r>
              <a:rPr lang="en-US" sz="3200" b="1" dirty="0" err="1">
                <a:solidFill>
                  <a:srgbClr val="00B0F0"/>
                </a:solidFill>
                <a:latin typeface="+mj-lt"/>
              </a:rPr>
              <a:t>os</a:t>
            </a:r>
            <a:r>
              <a:rPr lang="en-US" sz="3200" b="1" dirty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3200" b="1" dirty="0">
                <a:solidFill>
                  <a:srgbClr val="FF3399"/>
                </a:solidFill>
                <a:latin typeface="+mj-lt"/>
              </a:rPr>
              <a:t>as</a:t>
            </a:r>
            <a:r>
              <a:rPr lang="en-US" sz="3200" b="1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i="1" u="sng" dirty="0" err="1">
                <a:solidFill>
                  <a:srgbClr val="00B0F0"/>
                </a:solidFill>
                <a:latin typeface="+mj-lt"/>
              </a:rPr>
              <a:t>somos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+mj-lt"/>
              </a:rPr>
              <a:t>–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+mj-lt"/>
              </a:rPr>
              <a:t>we are</a:t>
            </a:r>
          </a:p>
          <a:p>
            <a:pPr>
              <a:defRPr/>
            </a:pPr>
            <a:endParaRPr lang="en-US" sz="2000" dirty="0">
              <a:latin typeface="+mj-lt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0484" name="Picture 4" descr="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5" name="Titre 1"/>
          <p:cNvSpPr>
            <a:spLocks/>
          </p:cNvSpPr>
          <p:nvPr/>
        </p:nvSpPr>
        <p:spPr bwMode="auto">
          <a:xfrm>
            <a:off x="2505075" y="-76200"/>
            <a:ext cx="62579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CA" sz="4400" b="1" u="sng">
                <a:latin typeface="Calibri" pitchFamily="34" charset="0"/>
              </a:rPr>
              <a:t>Más sobre el verbo </a:t>
            </a:r>
            <a:r>
              <a:rPr lang="fr-CA" sz="4400" b="1" i="1" u="sng">
                <a:latin typeface="Calibri" pitchFamily="34" charset="0"/>
              </a:rPr>
              <a:t>ser</a:t>
            </a:r>
            <a:endParaRPr lang="fr-CA" sz="4400" b="1" u="sng">
              <a:latin typeface="Calibri" pitchFamily="34" charset="0"/>
            </a:endParaRPr>
          </a:p>
        </p:txBody>
      </p:sp>
      <p:sp>
        <p:nvSpPr>
          <p:cNvPr id="4099" name="Espace réservé du contenu 2"/>
          <p:cNvSpPr>
            <a:spLocks/>
          </p:cNvSpPr>
          <p:nvPr/>
        </p:nvSpPr>
        <p:spPr bwMode="auto">
          <a:xfrm>
            <a:off x="2590800" y="838200"/>
            <a:ext cx="64865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 dirty="0">
                <a:latin typeface="Calibri" pitchFamily="34" charset="0"/>
              </a:rPr>
              <a:t> </a:t>
            </a:r>
            <a:r>
              <a:rPr lang="en-US" sz="3600" dirty="0">
                <a:latin typeface="Calibri" pitchFamily="34" charset="0"/>
              </a:rPr>
              <a:t>Remember that Spanish speakers sometime leave out the subject pronoun.</a:t>
            </a:r>
            <a:endParaRPr lang="en-US" sz="3600" u="sng" dirty="0">
              <a:solidFill>
                <a:srgbClr val="FF9900"/>
              </a:solidFill>
              <a:latin typeface="Calibri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3600" dirty="0" err="1">
                <a:latin typeface="Calibri" pitchFamily="34" charset="0"/>
              </a:rPr>
              <a:t>Es</a:t>
            </a:r>
            <a:r>
              <a:rPr lang="en-US" sz="3600" dirty="0">
                <a:latin typeface="Calibri" pitchFamily="34" charset="0"/>
              </a:rPr>
              <a:t> de Chile. 	</a:t>
            </a:r>
            <a:r>
              <a:rPr lang="en-US" sz="3600" i="1" dirty="0">
                <a:solidFill>
                  <a:srgbClr val="FF0000"/>
                </a:solidFill>
                <a:latin typeface="Calibri" pitchFamily="34" charset="0"/>
              </a:rPr>
              <a:t>He is from Chile.</a:t>
            </a:r>
            <a:endParaRPr lang="en-US" sz="3600" dirty="0">
              <a:solidFill>
                <a:srgbClr val="FF0000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600" dirty="0">
                <a:latin typeface="Calibri" pitchFamily="34" charset="0"/>
              </a:rPr>
              <a:t>To make a sentence </a:t>
            </a:r>
            <a:r>
              <a:rPr lang="en-US" sz="3600" b="1" dirty="0">
                <a:solidFill>
                  <a:srgbClr val="FF0000"/>
                </a:solidFill>
                <a:latin typeface="Calibri" pitchFamily="34" charset="0"/>
              </a:rPr>
              <a:t>negative</a:t>
            </a:r>
            <a:r>
              <a:rPr lang="en-US" sz="3600" dirty="0">
                <a:latin typeface="Calibri" pitchFamily="34" charset="0"/>
              </a:rPr>
              <a:t> or </a:t>
            </a:r>
            <a:r>
              <a:rPr lang="en-US" sz="3600" b="1" dirty="0">
                <a:solidFill>
                  <a:srgbClr val="FF0000"/>
                </a:solidFill>
                <a:latin typeface="Calibri" pitchFamily="34" charset="0"/>
              </a:rPr>
              <a:t>opposite</a:t>
            </a:r>
            <a:r>
              <a:rPr lang="en-US" sz="3600" b="1" dirty="0">
                <a:latin typeface="Calibri" pitchFamily="34" charset="0"/>
              </a:rPr>
              <a:t>, </a:t>
            </a:r>
            <a:r>
              <a:rPr lang="en-US" sz="3600" b="1" dirty="0">
                <a:solidFill>
                  <a:srgbClr val="33CC33"/>
                </a:solidFill>
                <a:latin typeface="Calibri" pitchFamily="34" charset="0"/>
              </a:rPr>
              <a:t>place a no BEFORE THE VERB</a:t>
            </a:r>
            <a:endParaRPr lang="en-US" sz="3600" dirty="0">
              <a:solidFill>
                <a:srgbClr val="33CC33"/>
              </a:solidFill>
              <a:latin typeface="Calibri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3600" b="1" dirty="0" smtClean="0">
                <a:latin typeface="Calibri" pitchFamily="34" charset="0"/>
              </a:rPr>
              <a:t>Soy de </a:t>
            </a:r>
            <a:r>
              <a:rPr lang="en-US" sz="3600" b="1" dirty="0" err="1" smtClean="0">
                <a:latin typeface="Calibri" pitchFamily="34" charset="0"/>
              </a:rPr>
              <a:t>honduras</a:t>
            </a:r>
            <a:r>
              <a:rPr lang="en-US" sz="3600" b="1" dirty="0" smtClean="0">
                <a:latin typeface="Calibri" pitchFamily="34" charset="0"/>
              </a:rPr>
              <a:t>.</a:t>
            </a:r>
            <a:endParaRPr lang="en-US" sz="3600" b="1" dirty="0">
              <a:latin typeface="Calibri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3600" b="1" dirty="0">
                <a:solidFill>
                  <a:srgbClr val="FF0000"/>
                </a:solidFill>
                <a:latin typeface="Calibri" pitchFamily="34" charset="0"/>
              </a:rPr>
              <a:t>No</a:t>
            </a: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3600" b="1" dirty="0" smtClean="0">
                <a:latin typeface="Calibri" pitchFamily="34" charset="0"/>
              </a:rPr>
              <a:t>soy de </a:t>
            </a:r>
            <a:r>
              <a:rPr lang="en-US" sz="3600" b="1" dirty="0" err="1" smtClean="0">
                <a:latin typeface="Calibri" pitchFamily="34" charset="0"/>
              </a:rPr>
              <a:t>estados</a:t>
            </a:r>
            <a:r>
              <a:rPr lang="en-US" sz="3600" b="1" dirty="0" smtClean="0">
                <a:latin typeface="Calibri" pitchFamily="34" charset="0"/>
              </a:rPr>
              <a:t> </a:t>
            </a:r>
            <a:r>
              <a:rPr lang="en-US" sz="3600" b="1" dirty="0" err="1" smtClean="0">
                <a:latin typeface="Calibri" pitchFamily="34" charset="0"/>
              </a:rPr>
              <a:t>unidos</a:t>
            </a:r>
            <a:r>
              <a:rPr lang="en-US" sz="3600" b="1" dirty="0" smtClean="0">
                <a:latin typeface="Calibri" pitchFamily="34" charset="0"/>
              </a:rPr>
              <a:t>.</a:t>
            </a:r>
            <a:endParaRPr lang="en-US" sz="36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0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ounded Rectangle 9"/>
          <p:cNvSpPr/>
          <p:nvPr/>
        </p:nvSpPr>
        <p:spPr>
          <a:xfrm>
            <a:off x="2667000" y="228600"/>
            <a:ext cx="6248400" cy="6553200"/>
          </a:xfrm>
          <a:prstGeom prst="roundRect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1" name="Titre 1"/>
          <p:cNvSpPr>
            <a:spLocks noGrp="1"/>
          </p:cNvSpPr>
          <p:nvPr>
            <p:ph type="title"/>
          </p:nvPr>
        </p:nvSpPr>
        <p:spPr>
          <a:xfrm>
            <a:off x="2809875" y="274638"/>
            <a:ext cx="6257925" cy="1143000"/>
          </a:xfrm>
        </p:spPr>
        <p:txBody>
          <a:bodyPr/>
          <a:lstStyle/>
          <a:p>
            <a:r>
              <a:rPr lang="fr-CA" sz="5400" b="1" u="sng" smtClean="0">
                <a:solidFill>
                  <a:srgbClr val="FFFF00"/>
                </a:solidFill>
              </a:rPr>
              <a:t>¡Vamos a practicar!</a:t>
            </a:r>
            <a:endParaRPr lang="fr-FR" sz="5400" b="1" u="sng" smtClean="0">
              <a:solidFill>
                <a:srgbClr val="FFFF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819400" y="1447800"/>
            <a:ext cx="6096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3600" dirty="0" err="1">
                <a:solidFill>
                  <a:srgbClr val="FFFF00"/>
                </a:solidFill>
                <a:latin typeface="+mn-lt"/>
              </a:rPr>
              <a:t>Nosotros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3600" u="sng" dirty="0">
                <a:solidFill>
                  <a:srgbClr val="FFFF00"/>
                </a:solidFill>
                <a:latin typeface="+mn-lt"/>
              </a:rPr>
              <a:t>                        </a:t>
            </a:r>
            <a:r>
              <a:rPr lang="en-US" sz="3600" dirty="0">
                <a:solidFill>
                  <a:srgbClr val="33CC33"/>
                </a:solidFill>
                <a:latin typeface="+mn-lt"/>
              </a:rPr>
              <a:t>.</a:t>
            </a:r>
            <a:r>
              <a:rPr lang="en-US" sz="3600" u="sng" dirty="0">
                <a:solidFill>
                  <a:srgbClr val="FFFF00"/>
                </a:solidFill>
                <a:latin typeface="+mn-lt"/>
              </a:rPr>
              <a:t>                 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+mn-lt"/>
              </a:rPr>
              <a:t>estudiantes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 y </a:t>
            </a:r>
            <a:r>
              <a:rPr lang="en-US" sz="3600" dirty="0" err="1">
                <a:solidFill>
                  <a:srgbClr val="FFFF00"/>
                </a:solidFill>
                <a:latin typeface="+mn-lt"/>
              </a:rPr>
              <a:t>profesores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 del club de </a:t>
            </a:r>
            <a:r>
              <a:rPr lang="en-US" sz="3600" dirty="0" err="1">
                <a:solidFill>
                  <a:srgbClr val="FFFF00"/>
                </a:solidFill>
                <a:latin typeface="+mn-lt"/>
              </a:rPr>
              <a:t>español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.</a:t>
            </a:r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3600" dirty="0" err="1">
                <a:solidFill>
                  <a:srgbClr val="FFFF00"/>
                </a:solidFill>
                <a:latin typeface="+mn-lt"/>
              </a:rPr>
              <a:t>Yo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3600" u="sng" dirty="0">
                <a:solidFill>
                  <a:srgbClr val="FFFF00"/>
                </a:solidFill>
                <a:latin typeface="+mn-lt"/>
              </a:rPr>
              <a:t>                  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 de 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Honduras.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3600" dirty="0">
                <a:solidFill>
                  <a:srgbClr val="FFFF00"/>
                </a:solidFill>
                <a:latin typeface="+mn-lt"/>
              </a:rPr>
              <a:t>Juan Emilio </a:t>
            </a:r>
            <a:r>
              <a:rPr lang="en-US" sz="3600" u="sng" dirty="0">
                <a:solidFill>
                  <a:srgbClr val="FFFF00"/>
                </a:solidFill>
                <a:latin typeface="+mn-lt"/>
              </a:rPr>
              <a:t>              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 de Venezuela.</a:t>
            </a:r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3600" dirty="0" err="1">
                <a:solidFill>
                  <a:srgbClr val="FFFF00"/>
                </a:solidFill>
                <a:latin typeface="+mn-lt"/>
              </a:rPr>
              <a:t>Tú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3600" u="sng" dirty="0">
                <a:solidFill>
                  <a:srgbClr val="FFFF00"/>
                </a:solidFill>
                <a:latin typeface="+mn-lt"/>
              </a:rPr>
              <a:t>                 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 de 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 Pflugerville High 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School.</a:t>
            </a:r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3600" dirty="0">
                <a:solidFill>
                  <a:srgbClr val="FFFF00"/>
                </a:solidFill>
                <a:latin typeface="+mn-lt"/>
              </a:rPr>
              <a:t>El </a:t>
            </a:r>
            <a:r>
              <a:rPr lang="en-US" sz="3600" dirty="0" err="1">
                <a:solidFill>
                  <a:srgbClr val="FFFF00"/>
                </a:solidFill>
                <a:latin typeface="+mn-lt"/>
              </a:rPr>
              <a:t>teléfono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 de </a:t>
            </a:r>
            <a:r>
              <a:rPr lang="en-US" sz="3600" dirty="0" err="1" smtClean="0">
                <a:solidFill>
                  <a:srgbClr val="FFFF00"/>
                </a:solidFill>
                <a:latin typeface="+mn-lt"/>
              </a:rPr>
              <a:t>Sra.Ramirez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  </a:t>
            </a:r>
            <a:r>
              <a:rPr lang="en-US" sz="3600" u="sng" dirty="0" smtClean="0">
                <a:solidFill>
                  <a:srgbClr val="FFFF00"/>
                </a:solidFill>
                <a:latin typeface="+mn-lt"/>
              </a:rPr>
              <a:t>	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3600" u="sng" dirty="0" smtClean="0">
                <a:solidFill>
                  <a:srgbClr val="FFFF00"/>
                </a:solidFill>
                <a:latin typeface="+mn-lt"/>
              </a:rPr>
              <a:t>            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el 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512.666.9149.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3600" dirty="0">
                <a:solidFill>
                  <a:srgbClr val="FFFF00"/>
                </a:solidFill>
                <a:latin typeface="+mn-lt"/>
              </a:rPr>
              <a:t>Lisa y Rebecca </a:t>
            </a:r>
            <a:r>
              <a:rPr lang="en-US" sz="3600" i="1" u="sng" dirty="0">
                <a:solidFill>
                  <a:srgbClr val="FFFF00"/>
                </a:solidFill>
                <a:latin typeface="+mn-lt"/>
              </a:rPr>
              <a:t>               </a:t>
            </a:r>
            <a:r>
              <a:rPr lang="en-US" sz="3600" i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de </a:t>
            </a:r>
            <a:r>
              <a:rPr lang="en-US" sz="3600" dirty="0" err="1">
                <a:solidFill>
                  <a:srgbClr val="FFFF00"/>
                </a:solidFill>
                <a:latin typeface="+mn-lt"/>
              </a:rPr>
              <a:t>España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.</a:t>
            </a:r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eriod"/>
              <a:defRPr/>
            </a:pPr>
            <a:endParaRPr lang="en-US" sz="3200" dirty="0">
              <a:latin typeface="+mn-lt"/>
            </a:endParaRPr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eriod"/>
              <a:defRPr/>
            </a:pPr>
            <a:endParaRPr lang="en-US" sz="32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3716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somos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25908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soy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299662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3400" y="383482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eres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01000" y="4596824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54102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son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1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111</Template>
  <TotalTime>1534</TotalTime>
  <Words>585</Words>
  <Application>Microsoft Office PowerPoint</Application>
  <PresentationFormat>On-screen Show (4:3)</PresentationFormat>
  <Paragraphs>138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Corbel</vt:lpstr>
      <vt:lpstr>Times New Roman</vt:lpstr>
      <vt:lpstr>Wingdings 2</vt:lpstr>
      <vt:lpstr>111</vt:lpstr>
      <vt:lpstr>PowerPoint Presentation</vt:lpstr>
      <vt:lpstr>Objetivo</vt:lpstr>
      <vt:lpstr>Subject Pronouns:  lunes, 17.10.2016</vt:lpstr>
      <vt:lpstr>Camapana #7  fecha: 18 de septiembre dia: viernes</vt:lpstr>
      <vt:lpstr>EL VERBO SER = to be</vt:lpstr>
      <vt:lpstr>¿Qué es conjugating?</vt:lpstr>
      <vt:lpstr>El Verbo Ser – to be</vt:lpstr>
      <vt:lpstr>PowerPoint Presentation</vt:lpstr>
      <vt:lpstr>¡Vamos a practicar!</vt:lpstr>
      <vt:lpstr>Más practica con ser Juan is conducting today's meeting of the Spanish Club. Match the phrases in the left and right columns to complete his conversations.</vt:lpstr>
      <vt:lpstr>Ser Video</vt:lpstr>
      <vt:lpstr>Finish Project Presentations</vt:lpstr>
      <vt:lpstr>Capitulo 1 pronouns y ser Crossword Puzzle</vt:lpstr>
      <vt:lpstr>Punctuation Marks and Accents</vt:lpstr>
      <vt:lpstr>¡Practica!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VERBO SER</dc:title>
  <dc:creator>Ana Maria Gach</dc:creator>
  <cp:lastModifiedBy>Felipe Castro</cp:lastModifiedBy>
  <cp:revision>42</cp:revision>
  <dcterms:created xsi:type="dcterms:W3CDTF">2011-09-15T01:45:52Z</dcterms:created>
  <dcterms:modified xsi:type="dcterms:W3CDTF">2016-10-18T17:36:19Z</dcterms:modified>
</cp:coreProperties>
</file>